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76" r:id="rId3"/>
    <p:sldId id="274" r:id="rId4"/>
    <p:sldId id="278" r:id="rId5"/>
    <p:sldId id="261" r:id="rId6"/>
    <p:sldId id="259" r:id="rId7"/>
    <p:sldId id="260" r:id="rId8"/>
    <p:sldId id="269" r:id="rId9"/>
    <p:sldId id="262" r:id="rId10"/>
    <p:sldId id="264" r:id="rId11"/>
    <p:sldId id="267" r:id="rId12"/>
    <p:sldId id="275" r:id="rId13"/>
    <p:sldId id="277" r:id="rId14"/>
    <p:sldId id="271" r:id="rId15"/>
    <p:sldId id="268" r:id="rId16"/>
    <p:sldId id="270"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09C000-67DC-43C0-920A-4C424C1F17A1}">
          <p14:sldIdLst>
            <p14:sldId id="276"/>
            <p14:sldId id="274"/>
            <p14:sldId id="278"/>
            <p14:sldId id="261"/>
            <p14:sldId id="259"/>
            <p14:sldId id="260"/>
            <p14:sldId id="269"/>
            <p14:sldId id="262"/>
            <p14:sldId id="264"/>
            <p14:sldId id="267"/>
            <p14:sldId id="275"/>
            <p14:sldId id="277"/>
            <p14:sldId id="271"/>
            <p14:sldId id="268"/>
            <p14:sldId id="270"/>
            <p14:sldId id="265"/>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3" autoAdjust="0"/>
    <p:restoredTop sz="94660"/>
  </p:normalViewPr>
  <p:slideViewPr>
    <p:cSldViewPr snapToGrid="0">
      <p:cViewPr varScale="1">
        <p:scale>
          <a:sx n="79" d="100"/>
          <a:sy n="79" d="100"/>
        </p:scale>
        <p:origin x="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endParaRPr lang="en-US" dirty="0"/>
          </a:p>
        </p:txBody>
      </p:sp>
      <p:pic>
        <p:nvPicPr>
          <p:cNvPr id="4" name="Graphic 3"/>
          <p:cNvPicPr>
            <a:picLocks noChangeAspect="1"/>
          </p:cNvPicPr>
          <p:nvPr/>
        </p:nvPicPr>
        <p:blipFill rotWithShape="1">
          <a:blip r:embed="rId2">
            <a:extLst>
              <a:ext uri="{96DAC541-7B7A-43D3-8B79-37D633B846F1}">
                <asvg:svgBlip xmlns:asvg="http://schemas.microsoft.com/office/drawing/2016/SVG/main" r:embed="rId3"/>
              </a:ext>
            </a:extLst>
          </a:blip>
          <a:srcRect l="10617"/>
          <a:stretch>
            <a:fillRect/>
          </a:stretch>
        </p:blipFill>
        <p:spPr>
          <a:xfrm>
            <a:off x="0" y="0"/>
            <a:ext cx="6153048"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mmary 1">
    <p:spTree>
      <p:nvGrpSpPr>
        <p:cNvPr id="1" name=""/>
        <p:cNvGrpSpPr/>
        <p:nvPr/>
      </p:nvGrpSpPr>
      <p:grpSpPr>
        <a:xfrm>
          <a:off x="0" y="0"/>
          <a:ext cx="0" cy="0"/>
          <a:chOff x="0" y="0"/>
          <a:chExt cx="0" cy="0"/>
        </a:xfrm>
      </p:grpSpPr>
      <p:pic>
        <p:nvPicPr>
          <p:cNvPr id="7" name="Graphic 6"/>
          <p:cNvPicPr>
            <a:picLocks noChangeAspect="1"/>
          </p:cNvPicPr>
          <p:nvPr/>
        </p:nvPicPr>
        <p:blipFill rotWithShape="1">
          <a:blip r:embed="rId2">
            <a:extLst>
              <a:ext uri="{96DAC541-7B7A-43D3-8B79-37D633B846F1}">
                <asvg:svgBlip xmlns:asvg="http://schemas.microsoft.com/office/drawing/2016/SVG/main" r:embed="rId3"/>
              </a:ext>
            </a:extLst>
          </a:blip>
          <a:srcRect l="19256" t="-150" r="58720" b="30269"/>
          <a:stretch>
            <a:fillRect/>
          </a:stretch>
        </p:blipFill>
        <p:spPr>
          <a:xfrm>
            <a:off x="8972551" y="5081287"/>
            <a:ext cx="3219450" cy="1776714"/>
          </a:xfrm>
          <a:prstGeom prst="rect">
            <a:avLst/>
          </a:prstGeom>
        </p:spPr>
      </p:pic>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1" name="Content Placeholder 9"/>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Content Placeholder 9"/>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DFDF98CC-160E-494C-8C3C-8CDC5FA257DE}" type="slidenum">
              <a:rPr lang="en-US" smtClean="0"/>
            </a:fld>
            <a:endParaRPr lang="en-US"/>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ab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1" name="Content Placeholder 9"/>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DFDF98CC-160E-494C-8C3C-8CDC5FA257DE}" type="slidenum">
              <a:rPr lang="en-US" smtClean="0"/>
            </a:fld>
            <a:endParaRPr lang="en-US"/>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p:cNvPicPr>
            <a:picLocks noChangeAspect="1"/>
          </p:cNvPicPr>
          <p:nvPr/>
        </p:nvPicPr>
        <p:blipFill rotWithShape="1">
          <a:blip r:embed="rId2">
            <a:extLst>
              <a:ext uri="{96DAC541-7B7A-43D3-8B79-37D633B846F1}">
                <asvg:svgBlip xmlns:asvg="http://schemas.microsoft.com/office/drawing/2016/SVG/main" r:embed="rId3"/>
              </a:ext>
            </a:extLst>
          </a:blip>
          <a:srcRect l="3433" t="-5525" r="24023" b="11733"/>
          <a:stretch>
            <a:fillRect/>
          </a:stretch>
        </p:blipFill>
        <p:spPr>
          <a:xfrm>
            <a:off x="4478101" y="0"/>
            <a:ext cx="7713899" cy="6858000"/>
          </a:xfrm>
          <a:prstGeom prst="rect">
            <a:avLst/>
          </a:prstGeom>
        </p:spPr>
      </p:pic>
      <p:sp>
        <p:nvSpPr>
          <p:cNvPr id="2" name="Title 1"/>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endParaRPr lang="en-US" dirty="0"/>
          </a:p>
        </p:txBody>
      </p:sp>
      <p:sp>
        <p:nvSpPr>
          <p:cNvPr id="8" name="Text Placeholder 7"/>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endParaRPr lang="en-US" dirty="0"/>
          </a:p>
          <a:p>
            <a:pPr lvl="1"/>
            <a:r>
              <a:rPr lang="en-US" dirty="0"/>
              <a:t>Second level</a:t>
            </a:r>
            <a:endParaRPr lang="en-US" dirty="0"/>
          </a:p>
          <a:p>
            <a:pPr lvl="2"/>
            <a:r>
              <a:rPr lang="en-US" dirty="0"/>
              <a:t>Third level </a:t>
            </a:r>
            <a:endParaRPr lang="en-US" dirty="0"/>
          </a:p>
          <a:p>
            <a:pPr lvl="3"/>
            <a:r>
              <a:rPr lang="en-US" dirty="0"/>
              <a:t>Fourth level </a:t>
            </a:r>
            <a:endParaRPr lang="en-US" dirty="0"/>
          </a:p>
          <a:p>
            <a:pPr lvl="4"/>
            <a:r>
              <a:rPr lang="en-US" dirty="0"/>
              <a:t>Fifth level </a:t>
            </a:r>
            <a:endParaRPr lang="en-US" dirty="0"/>
          </a:p>
          <a:p>
            <a:pPr lvl="0"/>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endParaRPr lang="en-US" dirty="0"/>
          </a:p>
        </p:txBody>
      </p:sp>
      <p:grpSp>
        <p:nvGrpSpPr>
          <p:cNvPr id="815" name="Group 814"/>
          <p:cNvGrpSpPr/>
          <p:nvPr/>
        </p:nvGrpSpPr>
        <p:grpSpPr>
          <a:xfrm>
            <a:off x="5716" y="-50037"/>
            <a:ext cx="12186031" cy="3025624"/>
            <a:chOff x="5716" y="-50037"/>
            <a:chExt cx="12186031" cy="3025624"/>
          </a:xfrm>
        </p:grpSpPr>
        <p:sp>
          <p:nvSpPr>
            <p:cNvPr id="12" name="Freeform: Shape 11"/>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a:p>
        </p:txBody>
      </p:sp>
      <p:sp>
        <p:nvSpPr>
          <p:cNvPr id="3" name="Subtitle 2"/>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391A759-BFF8-4B5B-9ECE-D93AC303B331}"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endParaRPr lang="en-US" dirty="0"/>
          </a:p>
        </p:txBody>
      </p:sp>
      <p:sp>
        <p:nvSpPr>
          <p:cNvPr id="8" name="Text Placeholder 7"/>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endParaRPr lang="en-US" dirty="0"/>
          </a:p>
          <a:p>
            <a:pPr lvl="1"/>
            <a:r>
              <a:rPr lang="en-US" dirty="0"/>
              <a:t>Second level</a:t>
            </a:r>
            <a:endParaRPr lang="en-US" dirty="0"/>
          </a:p>
          <a:p>
            <a:pPr lvl="2"/>
            <a:r>
              <a:rPr lang="en-US" dirty="0"/>
              <a:t>Third level </a:t>
            </a:r>
            <a:endParaRPr lang="en-US" dirty="0"/>
          </a:p>
          <a:p>
            <a:pPr lvl="3"/>
            <a:r>
              <a:rPr lang="en-US" dirty="0"/>
              <a:t>Fourth level </a:t>
            </a:r>
            <a:endParaRPr lang="en-US" dirty="0"/>
          </a:p>
          <a:p>
            <a:pPr lvl="4"/>
            <a:r>
              <a:rPr lang="en-US" dirty="0"/>
              <a:t>Fifth level </a:t>
            </a:r>
            <a:endParaRPr lang="en-US" dirty="0"/>
          </a:p>
          <a:p>
            <a:pPr lvl="0"/>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DFDF98CC-160E-494C-8C3C-8CDC5FA257DE}" type="slidenum">
              <a:rPr lang="en-US" smtClean="0"/>
            </a:fld>
            <a:endParaRPr lang="en-US"/>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endParaRPr lang="en-US"/>
          </a:p>
        </p:txBody>
      </p:sp>
      <p:pic>
        <p:nvPicPr>
          <p:cNvPr id="9" name="Graphic 8"/>
          <p:cNvPicPr>
            <a:picLocks noChangeAspect="1"/>
          </p:cNvPicPr>
          <p:nvPr/>
        </p:nvPicPr>
        <p:blipFill rotWithShape="1">
          <a:blip r:embed="rId2">
            <a:extLst>
              <a:ext uri="{96DAC541-7B7A-43D3-8B79-37D633B846F1}">
                <asvg:svgBlip xmlns:asvg="http://schemas.microsoft.com/office/drawing/2016/SVG/main" r:embed="rId3"/>
              </a:ext>
            </a:extLst>
          </a:blip>
          <a:srcRect l="1586" r="26226" b="3861"/>
          <a:stretch>
            <a:fillRect/>
          </a:stretch>
        </p:blipFill>
        <p:spPr>
          <a:xfrm>
            <a:off x="9415463" y="264696"/>
            <a:ext cx="2776538" cy="659330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endParaRPr lang="en-US" dirty="0"/>
          </a:p>
        </p:txBody>
      </p:sp>
      <p:sp>
        <p:nvSpPr>
          <p:cNvPr id="10" name="Picture Placeholder 9"/>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p:cNvSpPr/>
          <p:nvPr/>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endParaRPr lang="en-US" dirty="0"/>
          </a:p>
        </p:txBody>
      </p:sp>
      <p:sp>
        <p:nvSpPr>
          <p:cNvPr id="10" name="Picture Placeholder 9"/>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6"/>
          <p:cNvSpPr/>
          <p:nvPr/>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endParaRPr lang="en-US" dirty="0"/>
          </a:p>
        </p:txBody>
      </p:sp>
      <p:sp>
        <p:nvSpPr>
          <p:cNvPr id="675" name="Text Placeholder 7"/>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endParaRPr lang="en-US" dirty="0"/>
          </a:p>
        </p:txBody>
      </p:sp>
      <p:pic>
        <p:nvPicPr>
          <p:cNvPr id="7" name="Graphic 6"/>
          <p:cNvPicPr>
            <a:picLocks noChangeAspect="1"/>
          </p:cNvPicPr>
          <p:nvPr/>
        </p:nvPicPr>
        <p:blipFill rotWithShape="1">
          <a:blip r:embed="rId2">
            <a:extLst>
              <a:ext uri="{96DAC541-7B7A-43D3-8B79-37D633B846F1}">
                <asvg:svgBlip xmlns:asvg="http://schemas.microsoft.com/office/drawing/2016/SVG/main" r:embed="rId3"/>
              </a:ext>
            </a:extLst>
          </a:blip>
          <a:srcRect l="21706"/>
          <a:stretch>
            <a:fillRect/>
          </a:stretch>
        </p:blipFill>
        <p:spPr>
          <a:xfrm>
            <a:off x="0" y="0"/>
            <a:ext cx="4661067"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0" name="Content Placeholder 9"/>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4"/>
            <a:r>
              <a:rPr lang="en-US" dirty="0"/>
              <a:t>Fourth level</a:t>
            </a:r>
            <a:endParaRPr lang="en-US" dirty="0"/>
          </a:p>
          <a:p>
            <a:pPr lvl="5"/>
            <a:r>
              <a:rPr lang="en-US" dirty="0"/>
              <a:t>Fifth level</a:t>
            </a:r>
            <a:endParaRPr lang="en-US" dirty="0"/>
          </a:p>
        </p:txBody>
      </p:sp>
      <p:sp>
        <p:nvSpPr>
          <p:cNvPr id="11" name="Content Placeholder 9"/>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DFDF98CC-160E-494C-8C3C-8CDC5FA257DE}" type="slidenum">
              <a:rPr lang="en-US" smtClean="0"/>
            </a:fld>
            <a:endParaRPr lang="en-US"/>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endParaRPr lang="en-US" dirty="0"/>
          </a:p>
        </p:txBody>
      </p:sp>
      <p:sp>
        <p:nvSpPr>
          <p:cNvPr id="10" name="Content Placeholder 9"/>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9"/>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911352" y="6246622"/>
            <a:ext cx="2670048" cy="365125"/>
          </a:xfrm>
        </p:spPr>
        <p:txBody>
          <a:bodyPr/>
          <a:lstStyle>
            <a:lvl1pPr>
              <a:defRPr sz="1400">
                <a:latin typeface="+mj-lt"/>
              </a:defRPr>
            </a:lvl1pPr>
          </a:lstStyle>
          <a:p>
            <a:fld id="{DFDF98CC-160E-494C-8C3C-8CDC5FA257DE}" type="slidenum">
              <a:rPr lang="en-US" smtClean="0"/>
            </a:fld>
            <a:endParaRPr lang="en-US"/>
          </a:p>
        </p:txBody>
      </p:sp>
      <p:sp>
        <p:nvSpPr>
          <p:cNvPr id="5" name="Footer Placeholder 4"/>
          <p:cNvSpPr>
            <a:spLocks noGrp="1"/>
          </p:cNvSpPr>
          <p:nvPr>
            <p:ph type="ftr" sz="quarter" idx="11"/>
          </p:nvPr>
        </p:nvSpPr>
        <p:spPr>
          <a:xfrm>
            <a:off x="3806194" y="6246622"/>
            <a:ext cx="2743200" cy="365125"/>
          </a:xfrm>
        </p:spPr>
        <p:txBody>
          <a:bodyPr/>
          <a:lstStyle>
            <a:lvl1pPr algn="r">
              <a:defRPr/>
            </a:lvl1p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p:cNvPicPr>
            <a:picLocks noChangeAspect="1"/>
          </p:cNvPicPr>
          <p:nvPr/>
        </p:nvPicPr>
        <p:blipFill rotWithShape="1">
          <a:blip r:embed="rId2">
            <a:extLst>
              <a:ext uri="{96DAC541-7B7A-43D3-8B79-37D633B846F1}">
                <asvg:svgBlip xmlns:asvg="http://schemas.microsoft.com/office/drawing/2016/SVG/main" r:embed="rId3"/>
              </a:ext>
            </a:extLst>
          </a:blip>
          <a:srcRect l="21367" t="32063" r="19367" b="20417"/>
          <a:stretch>
            <a:fillRect/>
          </a:stretch>
        </p:blipFill>
        <p:spPr>
          <a:xfrm>
            <a:off x="4977245" y="0"/>
            <a:ext cx="7214755" cy="1439070"/>
          </a:xfrm>
          <a:prstGeom prst="rect">
            <a:avLst/>
          </a:prstGeom>
        </p:spPr>
      </p:pic>
      <p:sp>
        <p:nvSpPr>
          <p:cNvPr id="2" name="Title 1"/>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endParaRPr lang="en-US" dirty="0"/>
          </a:p>
        </p:txBody>
      </p:sp>
      <p:sp>
        <p:nvSpPr>
          <p:cNvPr id="6" name="Text Placeholder 5"/>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5" name="Slide Number Placeholder 5"/>
          <p:cNvSpPr>
            <a:spLocks noGrp="1"/>
          </p:cNvSpPr>
          <p:nvPr>
            <p:ph type="sldNum" sz="quarter" idx="12"/>
          </p:nvPr>
        </p:nvSpPr>
        <p:spPr>
          <a:xfrm>
            <a:off x="911352" y="6246622"/>
            <a:ext cx="1188720" cy="365125"/>
          </a:xfrm>
        </p:spPr>
        <p:txBody>
          <a:bodyPr/>
          <a:lstStyle>
            <a:lvl1pPr>
              <a:defRPr sz="1400">
                <a:latin typeface="+mj-lt"/>
              </a:defRPr>
            </a:lvl1pPr>
          </a:lstStyle>
          <a:p>
            <a:fld id="{DFDF98CC-160E-494C-8C3C-8CDC5FA257DE}" type="slidenum">
              <a:rPr lang="en-US" smtClean="0"/>
            </a:fld>
            <a:endParaRPr lang="en-US"/>
          </a:p>
        </p:txBody>
      </p:sp>
      <p:sp>
        <p:nvSpPr>
          <p:cNvPr id="10" name="Picture Placeholder 9"/>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endParaRPr lang="en-US" dirty="0"/>
          </a:p>
        </p:txBody>
      </p:sp>
      <p:sp>
        <p:nvSpPr>
          <p:cNvPr id="6" name="Text Placeholder 5"/>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Content Placeholder 10"/>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Slide Number Placeholder 5"/>
          <p:cNvSpPr>
            <a:spLocks noGrp="1"/>
          </p:cNvSpPr>
          <p:nvPr>
            <p:ph type="sldNum" sz="quarter" idx="12"/>
          </p:nvPr>
        </p:nvSpPr>
        <p:spPr>
          <a:xfrm>
            <a:off x="911352" y="6246622"/>
            <a:ext cx="1188720" cy="365125"/>
          </a:xfrm>
        </p:spPr>
        <p:txBody>
          <a:bodyPr/>
          <a:lstStyle>
            <a:lvl1pPr>
              <a:defRPr sz="1400">
                <a:latin typeface="+mj-lt"/>
              </a:defRPr>
            </a:lvl1pPr>
          </a:lstStyle>
          <a:p>
            <a:fld id="{DFDF98CC-160E-494C-8C3C-8CDC5FA257DE}"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endParaRPr lang="en-US"/>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DFDF98CC-160E-494C-8C3C-8CDC5FA257D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2316480"/>
            <a:ext cx="5620512" cy="3404616"/>
          </a:xfrm>
        </p:spPr>
        <p:txBody>
          <a:bodyPr>
            <a:normAutofit fontScale="90000"/>
          </a:bodyPr>
          <a:lstStyle/>
          <a:p>
            <a:pPr>
              <a:lnSpc>
                <a:spcPct val="90000"/>
              </a:lnSpc>
            </a:pPr>
            <a:r>
              <a:rPr lang="en-US" sz="4900" dirty="0">
                <a:ea typeface="ADLaM Display" panose="02010000000000000000" pitchFamily="2" charset="0"/>
                <a:cs typeface="+mj-lt"/>
              </a:rPr>
              <a:t>Future of Work: At-Risk Jobs &amp; Essential Skills</a:t>
            </a:r>
            <a:br>
              <a:rPr lang="en-US" sz="4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br>
            <a:br>
              <a:rPr lang="en-US" sz="4000" dirty="0">
                <a:solidFill>
                  <a:srgbClr val="FF0000"/>
                </a:solidFill>
              </a:rPr>
            </a:br>
            <a:r>
              <a:rPr lang="en-US" sz="2000" b="1" i="0" dirty="0"/>
              <a:t>Adapting to Automation &amp; AI</a:t>
            </a:r>
            <a:br>
              <a:rPr lang="en-US" sz="2000" b="1" i="0" dirty="0"/>
            </a:br>
            <a:br>
              <a:rPr lang="en-US" sz="2000" b="1" i="0" dirty="0"/>
            </a:br>
            <a:r>
              <a:rPr lang="en-US" sz="2000" b="1" i="0" dirty="0"/>
              <a:t>Team Members:</a:t>
            </a:r>
            <a:br>
              <a:rPr lang="en-US" sz="2000" b="1" i="0" dirty="0"/>
            </a:br>
            <a:r>
              <a:rPr lang="en-US" sz="2000" b="1" i="0" dirty="0"/>
              <a:t>Rayyan Dossani Akbar Younsi, Saad Khan, Ali Hasnain, Umer Karim, Abdul Wahab</a:t>
            </a:r>
            <a:br>
              <a:rPr lang="en-US" sz="2000" b="1" i="0" dirty="0">
                <a:solidFill>
                  <a:srgbClr val="FFFFFF"/>
                </a:solidFill>
              </a:rPr>
            </a:br>
            <a:endParaRPr lang="en-US" sz="2000" dirty="0">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848" y="-838551"/>
            <a:ext cx="7435121" cy="6250000"/>
          </a:xfrm>
        </p:spPr>
        <p:txBody>
          <a:bodyPr anchor="b">
            <a:normAutofit/>
          </a:bodyPr>
          <a:lstStyle/>
          <a:p>
            <a:r>
              <a:rPr lang="en-US" sz="2000" dirty="0"/>
              <a:t>Case Studies &amp; Real-World Examples:</a:t>
            </a:r>
            <a:br>
              <a:rPr lang="en-US" sz="2000" dirty="0"/>
            </a:br>
            <a:br>
              <a:rPr lang="en-US" sz="2000" dirty="0"/>
            </a:br>
            <a:r>
              <a:rPr lang="en-US" sz="2000" b="0" dirty="0"/>
              <a:t>• Tesla: AI-driven manufacturing and self-driving technology</a:t>
            </a:r>
            <a:br>
              <a:rPr lang="en-US" sz="2000" b="0" dirty="0"/>
            </a:br>
            <a:br>
              <a:rPr lang="en-US" sz="2000" b="0" dirty="0"/>
            </a:br>
            <a:r>
              <a:rPr lang="en-US" sz="2000" b="0" dirty="0"/>
              <a:t>• Amazon: Warehouse automation and smart logistics</a:t>
            </a:r>
            <a:br>
              <a:rPr lang="en-US" sz="2000" b="0" dirty="0"/>
            </a:br>
            <a:br>
              <a:rPr lang="en-US" sz="2000" b="0" dirty="0"/>
            </a:br>
            <a:r>
              <a:rPr lang="en-US" sz="2000" b="0" dirty="0"/>
              <a:t>• Google: AI in search, healthcare, and workplace productivity</a:t>
            </a:r>
            <a:br>
              <a:rPr lang="en-US" sz="2000" b="0" dirty="0"/>
            </a:br>
            <a:br>
              <a:rPr lang="en-US" sz="2000" b="0" dirty="0"/>
            </a:br>
            <a:r>
              <a:rPr lang="en-US" sz="2000" b="0" dirty="0"/>
              <a:t>• Success stories of professionals who adapted to AI-driven changes</a:t>
            </a:r>
            <a:br>
              <a:rPr lang="en-US" sz="1600" b="0" dirty="0"/>
            </a:br>
            <a:endParaRPr lang="en-US" sz="1600" b="0" dirty="0"/>
          </a:p>
        </p:txBody>
      </p:sp>
      <p:pic>
        <p:nvPicPr>
          <p:cNvPr id="7" name="Picture 6" descr="A collage of images of robots in a factory&#10;&#10;AI-generated content may be incorrect."/>
          <p:cNvPicPr>
            <a:picLocks noChangeAspect="1"/>
          </p:cNvPicPr>
          <p:nvPr/>
        </p:nvPicPr>
        <p:blipFill>
          <a:blip r:embed="rId1">
            <a:extLst>
              <a:ext uri="{28A0092B-C50C-407E-A947-70E740481C1C}">
                <a14:useLocalDpi xmlns:a14="http://schemas.microsoft.com/office/drawing/2010/main" val="0"/>
              </a:ext>
            </a:extLst>
          </a:blip>
          <a:srcRect l="37518" r="22754" b="-2"/>
          <a:stretch>
            <a:fillRect/>
          </a:stretch>
        </p:blipFill>
        <p:spPr>
          <a:xfrm>
            <a:off x="7625969" y="-9144"/>
            <a:ext cx="4581525" cy="6602413"/>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Future of Work: Expert Opinions &amp; Trends:</a:t>
            </a:r>
            <a:endParaRPr lang="en-US" dirty="0"/>
          </a:p>
        </p:txBody>
      </p:sp>
      <p:sp>
        <p:nvSpPr>
          <p:cNvPr id="3" name="Text Placeholder 2"/>
          <p:cNvSpPr>
            <a:spLocks noGrp="1"/>
          </p:cNvSpPr>
          <p:nvPr>
            <p:ph type="body" sz="quarter" idx="11"/>
          </p:nvPr>
        </p:nvSpPr>
        <p:spPr>
          <a:xfrm>
            <a:off x="899160" y="2087880"/>
            <a:ext cx="5635752" cy="3520440"/>
          </a:xfrm>
        </p:spPr>
        <p:txBody>
          <a:bodyPr>
            <a:normAutofit fontScale="47500" lnSpcReduction="20000"/>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4200" i="0" u="none" strike="noStrike" cap="none" normalizeH="0" baseline="0" dirty="0">
                <a:ln>
                  <a:noFill/>
                </a:ln>
                <a:solidFill>
                  <a:schemeClr val="tx1"/>
                </a:solidFill>
                <a:effectLst/>
                <a:latin typeface="+mj-lt"/>
              </a:rPr>
              <a:t>Elon Musk: </a:t>
            </a:r>
            <a:r>
              <a:rPr kumimoji="0" lang="en-US" altLang="en-US" sz="4200" b="0" i="1" u="none" strike="noStrike" cap="none" normalizeH="0" baseline="0" dirty="0">
                <a:ln>
                  <a:noFill/>
                </a:ln>
                <a:solidFill>
                  <a:schemeClr val="tx1"/>
                </a:solidFill>
                <a:effectLst/>
                <a:latin typeface="+mj-lt"/>
              </a:rPr>
              <a:t>"</a:t>
            </a:r>
            <a:r>
              <a:rPr kumimoji="0" lang="en-US" altLang="en-US" sz="4200" b="0" u="none" strike="noStrike" cap="none" normalizeH="0" baseline="0" dirty="0">
                <a:ln>
                  <a:noFill/>
                </a:ln>
                <a:solidFill>
                  <a:schemeClr val="tx1"/>
                </a:solidFill>
                <a:effectLst/>
                <a:latin typeface="+mj-lt"/>
              </a:rPr>
              <a:t>AI will be the best or worst thing ever for humanity. We must be careful.“</a:t>
            </a:r>
            <a:endParaRPr kumimoji="0" lang="en-US" altLang="en-US" sz="4200" b="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pPr>
            <a:endParaRPr lang="en-US" altLang="en-US" sz="4200"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4200" b="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4200" b="0" i="0" u="none" strike="noStrike" cap="none" normalizeH="0" baseline="0" dirty="0">
              <a:ln>
                <a:noFill/>
              </a:ln>
              <a:solidFill>
                <a:schemeClr val="tx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Char char="•"/>
            </a:pPr>
            <a:r>
              <a:rPr kumimoji="0" lang="en-US" altLang="en-US" sz="4200" i="0" u="none" strike="noStrike" cap="none" normalizeH="0" baseline="0" dirty="0">
                <a:ln>
                  <a:noFill/>
                </a:ln>
                <a:solidFill>
                  <a:schemeClr val="tx1"/>
                </a:solidFill>
                <a:effectLst/>
                <a:latin typeface="+mj-lt"/>
              </a:rPr>
              <a:t>Sundar Pichai (Google CEO):</a:t>
            </a:r>
            <a:r>
              <a:rPr kumimoji="0" lang="en-US" altLang="en-US" sz="4200" i="1" u="none" strike="noStrike" cap="none" normalizeH="0" baseline="0" dirty="0">
                <a:ln>
                  <a:noFill/>
                </a:ln>
                <a:solidFill>
                  <a:schemeClr val="tx1"/>
                </a:solidFill>
                <a:effectLst/>
                <a:latin typeface="+mj-lt"/>
              </a:rPr>
              <a:t> </a:t>
            </a:r>
            <a:r>
              <a:rPr kumimoji="0" lang="en-US" altLang="en-US" sz="4200" b="0" i="1" u="none" strike="noStrike" cap="none" normalizeH="0" baseline="0" dirty="0">
                <a:ln>
                  <a:noFill/>
                </a:ln>
                <a:solidFill>
                  <a:schemeClr val="tx1"/>
                </a:solidFill>
                <a:effectLst/>
                <a:latin typeface="+mj-lt"/>
              </a:rPr>
              <a:t>"</a:t>
            </a:r>
            <a:r>
              <a:rPr kumimoji="0" lang="en-US" altLang="en-US" sz="4200" u="none" strike="noStrike" cap="none" normalizeH="0" baseline="0" dirty="0">
                <a:ln>
                  <a:noFill/>
                </a:ln>
                <a:solidFill>
                  <a:schemeClr val="tx1"/>
                </a:solidFill>
                <a:effectLst/>
                <a:latin typeface="+mj-lt"/>
              </a:rPr>
              <a:t>AI will be more profound than fire or electricity.“</a:t>
            </a:r>
            <a:endParaRPr kumimoji="0" lang="en-US" altLang="en-US" sz="4200" u="none" strike="noStrike" cap="none" normalizeH="0" baseline="0" dirty="0">
              <a:ln>
                <a:noFill/>
              </a:ln>
              <a:solidFill>
                <a:schemeClr val="tx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Char char="•"/>
            </a:pPr>
            <a:endParaRPr lang="en-US" altLang="en-US" sz="4200" dirty="0">
              <a:latin typeface="+mj-lt"/>
            </a:endParaRPr>
          </a:p>
          <a:p>
            <a:pPr marL="0" marR="0" lvl="0" indent="0" defTabSz="914400" rtl="0" eaLnBrk="0" fontAlgn="base" latinLnBrk="0" hangingPunct="0">
              <a:lnSpc>
                <a:spcPct val="100000"/>
              </a:lnSpc>
              <a:spcBef>
                <a:spcPct val="0"/>
              </a:spcBef>
              <a:spcAft>
                <a:spcPct val="0"/>
              </a:spcAft>
              <a:buClrTx/>
              <a:buSzTx/>
              <a:buFontTx/>
              <a:buChar char="•"/>
            </a:pPr>
            <a:endParaRPr kumimoji="0" lang="en-US" altLang="en-US" sz="420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4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4200" i="0" u="none" strike="noStrike" cap="none" normalizeH="0" baseline="0" dirty="0">
                <a:ln>
                  <a:noFill/>
                </a:ln>
                <a:solidFill>
                  <a:schemeClr val="tx1"/>
                </a:solidFill>
                <a:effectLst/>
                <a:latin typeface="+mj-lt"/>
              </a:rPr>
              <a:t>Andrew Ng (AI Expert): </a:t>
            </a:r>
            <a:r>
              <a:rPr kumimoji="0" lang="en-US" altLang="en-US" sz="4200" b="0" u="none" strike="noStrike" cap="none" normalizeH="0" baseline="0" dirty="0">
                <a:ln>
                  <a:noFill/>
                </a:ln>
                <a:solidFill>
                  <a:schemeClr val="tx1"/>
                </a:solidFill>
                <a:effectLst/>
                <a:latin typeface="+mj-lt"/>
              </a:rPr>
              <a:t>"AI is the new electricity—it will transform every industry."</a:t>
            </a:r>
            <a:endParaRPr kumimoji="0" lang="en-US" altLang="en-US" sz="4200" b="0" u="none" strike="noStrike" cap="none" normalizeH="0" baseline="0" dirty="0">
              <a:ln>
                <a:noFill/>
              </a:ln>
              <a:solidFill>
                <a:schemeClr val="tx1"/>
              </a:solidFill>
              <a:effectLst/>
              <a:latin typeface="+mj-lt"/>
            </a:endParaRPr>
          </a:p>
          <a:p>
            <a:endParaRPr lang="en-US" dirty="0"/>
          </a:p>
        </p:txBody>
      </p:sp>
      <p:pic>
        <p:nvPicPr>
          <p:cNvPr id="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02367" y="3477929"/>
            <a:ext cx="21526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 descr="Elon Musk: Biography, Entrepreneu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49" y="101934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1" descr="Andrew 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360" y="3670139"/>
            <a:ext cx="1933575" cy="237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23266" y="1401763"/>
            <a:ext cx="5499100" cy="5151437"/>
          </a:xfrm>
        </p:spPr>
        <p:txBody>
          <a:bodyPr/>
          <a:lstStyle/>
          <a:p>
            <a:br>
              <a:rPr lang="en-US" sz="2000" b="0" dirty="0"/>
            </a:br>
            <a:r>
              <a:rPr lang="en-US" sz="2000" dirty="0">
                <a:latin typeface="Posterama" panose="020B0504020200020000" pitchFamily="34" charset="0"/>
                <a:ea typeface="ADLaM Display" panose="02010000000000000000" pitchFamily="2" charset="0"/>
                <a:cs typeface="Posterama" panose="020B0504020200020000" pitchFamily="34" charset="0"/>
              </a:rPr>
              <a:t>World Economic Forum (WEF) Report:</a:t>
            </a:r>
            <a:br>
              <a:rPr lang="en-US" sz="2000" b="0" dirty="0">
                <a:latin typeface="Posterama" panose="020B0504020200020000" pitchFamily="34" charset="0"/>
                <a:ea typeface="ADLaM Display" panose="02010000000000000000" pitchFamily="2" charset="0"/>
                <a:cs typeface="Posterama" panose="020B0504020200020000" pitchFamily="34" charset="0"/>
              </a:rPr>
            </a:br>
            <a:r>
              <a:rPr lang="en-US" sz="2000" b="0" dirty="0">
                <a:latin typeface="Posterama" panose="020B0504020200020000" pitchFamily="34" charset="0"/>
                <a:ea typeface="ADLaM Display" panose="02010000000000000000" pitchFamily="2" charset="0"/>
                <a:cs typeface="Posterama" panose="020B0504020200020000" pitchFamily="34" charset="0"/>
              </a:rPr>
              <a:t>By 2025, automation will create 97 million new jobs but displace 85 million.</a:t>
            </a:r>
            <a:br>
              <a:rPr lang="en-US" sz="2000" b="0" dirty="0">
                <a:latin typeface="Posterama" panose="020B0504020200020000" pitchFamily="34" charset="0"/>
                <a:ea typeface="ADLaM Display" panose="02010000000000000000" pitchFamily="2" charset="0"/>
                <a:cs typeface="Posterama" panose="020B0504020200020000" pitchFamily="34" charset="0"/>
              </a:rPr>
            </a:br>
            <a:br>
              <a:rPr lang="en-US" sz="2000" b="0" dirty="0">
                <a:latin typeface="Posterama" panose="020B0504020200020000" pitchFamily="34" charset="0"/>
                <a:ea typeface="ADLaM Display" panose="02010000000000000000" pitchFamily="2" charset="0"/>
                <a:cs typeface="Posterama" panose="020B0504020200020000" pitchFamily="34" charset="0"/>
              </a:rPr>
            </a:br>
            <a:br>
              <a:rPr lang="en-US" sz="2000" b="0" dirty="0">
                <a:latin typeface="Posterama" panose="020B0504020200020000" pitchFamily="34" charset="0"/>
                <a:ea typeface="ADLaM Display" panose="02010000000000000000" pitchFamily="2" charset="0"/>
                <a:cs typeface="Posterama" panose="020B0504020200020000" pitchFamily="34" charset="0"/>
              </a:rPr>
            </a:br>
            <a:r>
              <a:rPr lang="en-US" sz="2000" dirty="0">
                <a:latin typeface="Posterama" panose="020B0504020200020000" pitchFamily="34" charset="0"/>
                <a:ea typeface="ADLaM Display" panose="02010000000000000000" pitchFamily="2" charset="0"/>
                <a:cs typeface="Posterama" panose="020B0504020200020000" pitchFamily="34" charset="0"/>
              </a:rPr>
              <a:t>McKinsey Global Institute:</a:t>
            </a:r>
            <a:br>
              <a:rPr lang="en-US" sz="2000" b="0" dirty="0">
                <a:latin typeface="Posterama" panose="020B0504020200020000" pitchFamily="34" charset="0"/>
                <a:ea typeface="ADLaM Display" panose="02010000000000000000" pitchFamily="2" charset="0"/>
                <a:cs typeface="Posterama" panose="020B0504020200020000" pitchFamily="34" charset="0"/>
              </a:rPr>
            </a:br>
            <a:r>
              <a:rPr lang="en-US" sz="2000" b="0" dirty="0">
                <a:latin typeface="Posterama" panose="020B0504020200020000" pitchFamily="34" charset="0"/>
                <a:ea typeface="ADLaM Display" panose="02010000000000000000" pitchFamily="2" charset="0"/>
                <a:cs typeface="Posterama" panose="020B0504020200020000" pitchFamily="34" charset="0"/>
              </a:rPr>
              <a:t>AI will automate 30% of tasks in most industries by 2030.</a:t>
            </a:r>
            <a:br>
              <a:rPr lang="en-US" sz="2000" b="0" dirty="0">
                <a:latin typeface="Posterama" panose="020B0504020200020000" pitchFamily="34" charset="0"/>
                <a:ea typeface="ADLaM Display" panose="02010000000000000000" pitchFamily="2" charset="0"/>
                <a:cs typeface="Posterama" panose="020B0504020200020000" pitchFamily="34" charset="0"/>
              </a:rPr>
            </a:br>
            <a:br>
              <a:rPr lang="en-US" sz="2000" b="0" dirty="0">
                <a:latin typeface="Posterama" panose="020B0504020200020000" pitchFamily="34" charset="0"/>
                <a:ea typeface="ADLaM Display" panose="02010000000000000000" pitchFamily="2" charset="0"/>
                <a:cs typeface="Posterama" panose="020B0504020200020000" pitchFamily="34" charset="0"/>
              </a:rPr>
            </a:br>
            <a:br>
              <a:rPr lang="en-US" sz="2000" b="0" dirty="0">
                <a:latin typeface="Posterama" panose="020B0504020200020000" pitchFamily="34" charset="0"/>
                <a:ea typeface="ADLaM Display" panose="02010000000000000000" pitchFamily="2" charset="0"/>
                <a:cs typeface="Posterama" panose="020B0504020200020000" pitchFamily="34" charset="0"/>
              </a:rPr>
            </a:br>
            <a:r>
              <a:rPr lang="en-US" sz="2000" dirty="0">
                <a:latin typeface="Posterama" panose="020B0504020200020000" pitchFamily="34" charset="0"/>
                <a:ea typeface="ADLaM Display" panose="02010000000000000000" pitchFamily="2" charset="0"/>
                <a:cs typeface="Posterama" panose="020B0504020200020000" pitchFamily="34" charset="0"/>
              </a:rPr>
              <a:t>PwC Report:</a:t>
            </a:r>
            <a:br>
              <a:rPr lang="en-US" sz="2000" b="0" dirty="0">
                <a:latin typeface="Posterama" panose="020B0504020200020000" pitchFamily="34" charset="0"/>
                <a:ea typeface="ADLaM Display" panose="02010000000000000000" pitchFamily="2" charset="0"/>
                <a:cs typeface="Posterama" panose="020B0504020200020000" pitchFamily="34" charset="0"/>
              </a:rPr>
            </a:br>
            <a:r>
              <a:rPr lang="en-US" sz="2000" b="0" dirty="0">
                <a:latin typeface="Posterama" panose="020B0504020200020000" pitchFamily="34" charset="0"/>
                <a:ea typeface="ADLaM Display" panose="02010000000000000000" pitchFamily="2" charset="0"/>
                <a:cs typeface="Posterama" panose="020B0504020200020000" pitchFamily="34" charset="0"/>
              </a:rPr>
              <a:t>AI will contribute $15.7 trillion to the global economy by 2030.</a:t>
            </a:r>
            <a:endParaRPr lang="en-US" dirty="0">
              <a:latin typeface="Posterama" panose="020B0504020200020000" pitchFamily="34" charset="0"/>
              <a:ea typeface="ADLaM Display" panose="02010000000000000000" pitchFamily="2" charset="0"/>
              <a:cs typeface="Posterama" panose="020B0504020200020000" pitchFamily="34" charset="0"/>
            </a:endParaRPr>
          </a:p>
        </p:txBody>
      </p:sp>
      <p:pic>
        <p:nvPicPr>
          <p:cNvPr id="4" name="Picture 2" descr="Global risks 2025: WEF highlight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9590" y="2341384"/>
            <a:ext cx="2668234" cy="14942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cKinsey &amp; Company | CD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24" y="3835595"/>
            <a:ext cx="3470910" cy="1113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wC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55" y="4817906"/>
            <a:ext cx="1968880" cy="1495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2357" y="636563"/>
            <a:ext cx="6551792" cy="4470009"/>
          </a:xfrm>
        </p:spPr>
        <p:txBody>
          <a:bodyPr>
            <a:normAutofit/>
          </a:bodyPr>
          <a:lstStyle/>
          <a:p>
            <a:r>
              <a:rPr lang="en-US" sz="2400" dirty="0"/>
              <a:t>Impact of AI on Freelancing &amp; the Gig Economy:</a:t>
            </a:r>
            <a:br>
              <a:rPr lang="en-US" sz="2400" dirty="0"/>
            </a:br>
            <a:br>
              <a:rPr lang="en-US" sz="2400" dirty="0"/>
            </a:br>
            <a:r>
              <a:rPr lang="en-US" sz="2000" b="0" dirty="0"/>
              <a:t>• AI-powered platforms for freelancers</a:t>
            </a:r>
            <a:br>
              <a:rPr lang="en-US" sz="2000" b="0" dirty="0"/>
            </a:br>
            <a:br>
              <a:rPr lang="en-US" sz="2000" b="0" dirty="0"/>
            </a:br>
            <a:r>
              <a:rPr lang="en-US" sz="2000" b="0" dirty="0"/>
              <a:t>• How automation affects independent workers</a:t>
            </a:r>
            <a:br>
              <a:rPr lang="en-US" sz="2000" b="0" dirty="0"/>
            </a:br>
            <a:br>
              <a:rPr lang="en-US" sz="2000" b="0" dirty="0"/>
            </a:br>
            <a:r>
              <a:rPr lang="en-US" sz="2000" b="0" dirty="0"/>
              <a:t>• Future skills required for successful freelancing</a:t>
            </a:r>
            <a:br>
              <a:rPr lang="en-US" sz="2000" b="0" dirty="0"/>
            </a:br>
            <a:br>
              <a:rPr lang="en-US" sz="2000" b="0" dirty="0"/>
            </a:br>
            <a:r>
              <a:rPr lang="en-US" sz="2000" b="0" dirty="0"/>
              <a:t>• New gig opportunities in AI-powered fields</a:t>
            </a:r>
            <a:br>
              <a:rPr lang="en-US" sz="1200" dirty="0"/>
            </a:br>
            <a:endParaRPr 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88" y="3505454"/>
            <a:ext cx="10405174" cy="1326514"/>
          </a:xfrm>
        </p:spPr>
        <p:txBody>
          <a:bodyPr>
            <a:normAutofit fontScale="90000"/>
          </a:bodyPr>
          <a:lstStyle/>
          <a:p>
            <a:r>
              <a:rPr lang="en-US" sz="2400" dirty="0"/>
              <a:t>Ethical &amp; Social Implications of AI in Work:</a:t>
            </a:r>
            <a:br>
              <a:rPr lang="en-US" sz="2400" dirty="0"/>
            </a:br>
            <a:br>
              <a:rPr lang="en-US" sz="2400" dirty="0"/>
            </a:br>
            <a:r>
              <a:rPr lang="en-US" sz="2000" b="0" dirty="0"/>
              <a:t>• Job displacement &amp; economic inequality</a:t>
            </a:r>
            <a:br>
              <a:rPr lang="en-US" sz="2000" b="0" dirty="0"/>
            </a:br>
            <a:br>
              <a:rPr lang="en-US" sz="2000" b="0" dirty="0"/>
            </a:br>
            <a:r>
              <a:rPr lang="en-US" sz="2000" b="0" dirty="0"/>
              <a:t>• AI bias and ethical concerns</a:t>
            </a:r>
            <a:br>
              <a:rPr lang="en-US" sz="2000" b="0" dirty="0"/>
            </a:br>
            <a:br>
              <a:rPr lang="en-US" sz="2000" b="0" dirty="0"/>
            </a:br>
            <a:r>
              <a:rPr lang="en-US" sz="2000" b="0" dirty="0"/>
              <a:t>• Workplace surveillance and privacy issues</a:t>
            </a:r>
            <a:br>
              <a:rPr lang="en-US" sz="2000" b="0" dirty="0"/>
            </a:br>
            <a:br>
              <a:rPr lang="en-US" sz="2000" b="0" dirty="0"/>
            </a:br>
            <a:r>
              <a:rPr lang="en-US" sz="2000" b="0" dirty="0"/>
              <a:t>• Government regulations and AI policies</a:t>
            </a:r>
            <a:br>
              <a:rPr lang="en-US" sz="2000" b="0" dirty="0"/>
            </a:br>
            <a:endParaRPr lang="en-US" sz="2000" b="0" dirty="0"/>
          </a:p>
        </p:txBody>
      </p:sp>
      <p:pic>
        <p:nvPicPr>
          <p:cNvPr id="6" name="Content Placeholder 5"/>
          <p:cNvPicPr>
            <a:picLocks noGrp="1" noChangeAspect="1"/>
          </p:cNvPicPr>
          <p:nvPr>
            <p:ph sz="quarter" idx="13"/>
          </p:nvPr>
        </p:nvPicPr>
        <p:blipFill>
          <a:blip r:embed="rId1">
            <a:extLst>
              <a:ext uri="{28A0092B-C50C-407E-A947-70E740481C1C}">
                <a14:useLocalDpi xmlns:a14="http://schemas.microsoft.com/office/drawing/2010/main" val="0"/>
              </a:ext>
            </a:extLst>
          </a:blip>
          <a:stretch>
            <a:fillRect/>
          </a:stretch>
        </p:blipFill>
        <p:spPr>
          <a:xfrm>
            <a:off x="8174990" y="1619885"/>
            <a:ext cx="3465322" cy="346532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18" y="2916936"/>
            <a:ext cx="11262614" cy="2264664"/>
          </a:xfrm>
        </p:spPr>
        <p:txBody>
          <a:bodyPr>
            <a:normAutofit fontScale="90000"/>
          </a:bodyPr>
          <a:lstStyle/>
          <a:p>
            <a:r>
              <a:rPr lang="en-US" sz="2800" dirty="0"/>
              <a:t>Reskilling &amp; Upskilling Resources:</a:t>
            </a:r>
            <a:br>
              <a:rPr lang="en-US" sz="2800" dirty="0"/>
            </a:br>
            <a:br>
              <a:rPr lang="en-US" sz="2800" dirty="0"/>
            </a:br>
            <a:r>
              <a:rPr lang="en-US" sz="2000" b="0" dirty="0"/>
              <a:t>• Top online platforms: Coursera, Udemy, edX, LinkedIn Learning</a:t>
            </a:r>
            <a:br>
              <a:rPr lang="en-US" sz="2000" b="0" dirty="0"/>
            </a:br>
            <a:br>
              <a:rPr lang="en-US" sz="2000" b="0" dirty="0"/>
            </a:br>
            <a:r>
              <a:rPr lang="en-US" sz="2000" b="0" dirty="0"/>
              <a:t>• Government &amp; corporate training programs</a:t>
            </a:r>
            <a:br>
              <a:rPr lang="en-US" sz="2000" b="0" dirty="0"/>
            </a:br>
            <a:br>
              <a:rPr lang="en-US" sz="2000" b="0" dirty="0"/>
            </a:br>
            <a:r>
              <a:rPr lang="en-US" sz="2000" b="0" dirty="0"/>
              <a:t>• AI-focused certifications &amp; bootcamps</a:t>
            </a:r>
            <a:br>
              <a:rPr lang="en-US" sz="2000" b="0" dirty="0"/>
            </a:br>
            <a:br>
              <a:rPr lang="en-US" sz="2000" b="0" dirty="0"/>
            </a:br>
            <a:r>
              <a:rPr lang="en-US" sz="2000" b="0" dirty="0"/>
              <a:t>• Importance of continuous learning &amp; adaptability</a:t>
            </a:r>
            <a:br>
              <a:rPr lang="en-US" sz="1400" dirty="0"/>
            </a:br>
            <a:endParaRPr lang="en-US"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409" y="4778630"/>
            <a:ext cx="8297380" cy="1326514"/>
          </a:xfrm>
        </p:spPr>
        <p:txBody>
          <a:bodyPr>
            <a:normAutofit fontScale="90000"/>
          </a:bodyPr>
          <a:lstStyle/>
          <a:p>
            <a:r>
              <a:rPr lang="en-US" sz="3200" dirty="0"/>
              <a:t>Conclusion &amp; Call to Action:</a:t>
            </a:r>
            <a:br>
              <a:rPr lang="en-US" sz="3200" dirty="0"/>
            </a:br>
            <a:r>
              <a:rPr lang="en-US" sz="2400" b="1" dirty="0"/>
              <a:t>Key Takeaways:</a:t>
            </a:r>
            <a:br>
              <a:rPr lang="en-US" sz="2400" b="1" dirty="0"/>
            </a:br>
            <a:br>
              <a:rPr lang="en-US" sz="2200" dirty="0"/>
            </a:br>
            <a:r>
              <a:rPr lang="en-US" sz="2200" b="0" dirty="0"/>
              <a:t>Some jobs will decline, but new opportunities will arise.</a:t>
            </a:r>
            <a:br>
              <a:rPr lang="en-US" sz="2200" b="0" dirty="0"/>
            </a:br>
            <a:br>
              <a:rPr lang="en-US" sz="2200" b="0" dirty="0"/>
            </a:br>
            <a:r>
              <a:rPr lang="en-US" sz="2200" b="0" dirty="0"/>
              <a:t>AI will complement human skills, not completely replace them.</a:t>
            </a:r>
            <a:br>
              <a:rPr lang="en-US" sz="2200" b="0" dirty="0"/>
            </a:br>
            <a:br>
              <a:rPr lang="en-US" sz="2200" b="0" dirty="0"/>
            </a:br>
            <a:r>
              <a:rPr lang="en-US" sz="2200" b="0" dirty="0"/>
              <a:t>Lifelong learning and adaptability are crucial for career success.</a:t>
            </a:r>
            <a:br>
              <a:rPr lang="en-US" sz="2200" b="0" dirty="0"/>
            </a:br>
            <a:br>
              <a:rPr lang="en-US" sz="2200" b="0" dirty="0"/>
            </a:br>
            <a:r>
              <a:rPr lang="en-US" sz="2200" b="0" dirty="0"/>
              <a:t>Invest in upskilling and embrace new technologies.</a:t>
            </a:r>
            <a:br>
              <a:rPr lang="en-US" sz="2200" b="0" dirty="0"/>
            </a:br>
            <a:br>
              <a:rPr lang="en-US" sz="2200" b="0" dirty="0"/>
            </a:br>
            <a:r>
              <a:rPr lang="en-US" sz="2200" dirty="0"/>
              <a:t>Question for the Audience:</a:t>
            </a:r>
            <a:br>
              <a:rPr lang="en-US" sz="2200" b="0" dirty="0"/>
            </a:br>
            <a:br>
              <a:rPr lang="en-US" sz="2200" b="0" dirty="0"/>
            </a:br>
            <a:r>
              <a:rPr lang="en-US" sz="2200" b="0" dirty="0"/>
              <a:t>“What steps will you take today to secure your future career?”</a:t>
            </a:r>
            <a:br>
              <a:rPr lang="en-US" sz="2200" b="0" dirty="0"/>
            </a:br>
            <a:br>
              <a:rPr lang="en-US" sz="1050" dirty="0"/>
            </a:br>
            <a:endParaRPr lang="en-US" sz="3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Be polite to robots : r/funn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AutoShape 6" descr="Be polite to robots : r/funny"/>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2168" y="934212"/>
            <a:ext cx="4989576" cy="4989576"/>
          </a:xfrm>
          <a:prstGeom prst="rect">
            <a:avLst/>
          </a:prstGeom>
        </p:spPr>
      </p:pic>
      <p:sp>
        <p:nvSpPr>
          <p:cNvPr id="12" name="TextBox 11"/>
          <p:cNvSpPr txBox="1"/>
          <p:nvPr/>
        </p:nvSpPr>
        <p:spPr>
          <a:xfrm>
            <a:off x="6620256" y="2287250"/>
            <a:ext cx="5205984" cy="2123658"/>
          </a:xfrm>
          <a:prstGeom prst="rect">
            <a:avLst/>
          </a:prstGeom>
          <a:noFill/>
        </p:spPr>
        <p:txBody>
          <a:bodyPr wrap="square" rtlCol="0">
            <a:spAutoFit/>
          </a:bodyPr>
          <a:lstStyle/>
          <a:p>
            <a:pPr algn="ctr"/>
            <a:r>
              <a:rPr lang="en-US" sz="4400" b="1" dirty="0"/>
              <a:t>THE END </a:t>
            </a:r>
            <a:endParaRPr lang="en-US" sz="4400" b="1" dirty="0"/>
          </a:p>
          <a:p>
            <a:pPr algn="ctr"/>
            <a:endParaRPr lang="en-US" sz="4400" b="1" dirty="0"/>
          </a:p>
          <a:p>
            <a:pPr algn="ctr"/>
            <a:r>
              <a:rPr lang="en-US" sz="4400" b="1" dirty="0"/>
              <a:t>THANK YOU!</a:t>
            </a:r>
            <a:endParaRPr lang="en-US" sz="44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655" y="2929128"/>
            <a:ext cx="5641897" cy="3316893"/>
          </a:xfrm>
        </p:spPr>
        <p:txBody>
          <a:bodyPr>
            <a:normAutofit fontScale="90000"/>
          </a:bodyPr>
          <a:lstStyle/>
          <a:p>
            <a:r>
              <a:rPr lang="en-US" sz="2700" dirty="0"/>
              <a:t>Introduction:</a:t>
            </a:r>
            <a:br>
              <a:rPr lang="en-US" sz="2700" dirty="0"/>
            </a:br>
            <a:br>
              <a:rPr lang="en-US" sz="2200" dirty="0"/>
            </a:br>
            <a:r>
              <a:rPr lang="en-US" sz="2200" b="0" dirty="0"/>
              <a:t>Technology is evolving at a rapid pace, and it is reshaping the job market. Some jobs are being replaced by automation and AI, while new opportunities are emerging. This presentation explores which jobs are at risk and the skills that will be crucial for the future workforce.</a:t>
            </a:r>
            <a:br>
              <a:rPr lang="en-US" sz="2700" dirty="0"/>
            </a:br>
            <a:br>
              <a:rPr lang="en-US" sz="2700" dirty="0"/>
            </a:br>
            <a:r>
              <a:rPr lang="en-US" sz="2700" dirty="0"/>
              <a:t>Key Questions:</a:t>
            </a:r>
            <a:br>
              <a:rPr lang="en-US" sz="2700" dirty="0"/>
            </a:br>
            <a:br>
              <a:rPr lang="en-US" sz="2200" dirty="0"/>
            </a:br>
            <a:r>
              <a:rPr lang="en-US" sz="2200" b="0" dirty="0"/>
              <a:t>Which jobs are at risk due to automation?</a:t>
            </a:r>
            <a:br>
              <a:rPr lang="en-US" sz="2200" b="0" dirty="0"/>
            </a:br>
            <a:br>
              <a:rPr lang="en-US" sz="2200" b="0" dirty="0"/>
            </a:br>
            <a:r>
              <a:rPr lang="en-US" sz="2200" b="0" dirty="0"/>
              <a:t>What skills will be in high demand in the future?</a:t>
            </a:r>
            <a:br>
              <a:rPr lang="en-US" sz="2200" b="0" dirty="0"/>
            </a:br>
            <a:endParaRPr 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086" y="995416"/>
            <a:ext cx="8478266" cy="1503944"/>
          </a:xfrm>
        </p:spPr>
        <p:txBody>
          <a:bodyPr/>
          <a:lstStyle/>
          <a:p>
            <a:r>
              <a:rPr lang="en-US" sz="2800" dirty="0">
                <a:solidFill>
                  <a:schemeClr val="tx2"/>
                </a:solidFill>
              </a:rPr>
              <a:t>Jobs at Risk (Automation &amp; AI Impact):</a:t>
            </a:r>
            <a:endParaRPr lang="en-US" dirty="0"/>
          </a:p>
        </p:txBody>
      </p:sp>
      <p:sp>
        <p:nvSpPr>
          <p:cNvPr id="3" name="Content Placeholder 2"/>
          <p:cNvSpPr>
            <a:spLocks noGrp="1"/>
          </p:cNvSpPr>
          <p:nvPr>
            <p:ph type="body" sz="quarter" idx="4294967295"/>
          </p:nvPr>
        </p:nvSpPr>
        <p:spPr>
          <a:xfrm>
            <a:off x="646176" y="2712403"/>
            <a:ext cx="5315711" cy="3700589"/>
          </a:xfrm>
        </p:spPr>
        <p:txBody>
          <a:bodyPr>
            <a:normAutofit/>
          </a:bodyPr>
          <a:lstStyle/>
          <a:p>
            <a:r>
              <a:rPr lang="en-US" sz="2000" b="0" dirty="0">
                <a:solidFill>
                  <a:schemeClr val="tx2"/>
                </a:solidFill>
                <a:latin typeface="+mj-lt"/>
              </a:rPr>
              <a:t>Manufacturing &amp; Assembly</a:t>
            </a:r>
            <a:br>
              <a:rPr lang="en-US" sz="2000" b="0" dirty="0">
                <a:solidFill>
                  <a:schemeClr val="tx2"/>
                </a:solidFill>
                <a:latin typeface="+mj-lt"/>
              </a:rPr>
            </a:br>
            <a:br>
              <a:rPr lang="en-US" sz="2000" b="0" dirty="0">
                <a:solidFill>
                  <a:schemeClr val="tx2"/>
                </a:solidFill>
                <a:latin typeface="+mj-lt"/>
              </a:rPr>
            </a:br>
            <a:r>
              <a:rPr lang="en-US" sz="2000" b="0" dirty="0">
                <a:solidFill>
                  <a:schemeClr val="tx2"/>
                </a:solidFill>
                <a:latin typeface="+mj-lt"/>
              </a:rPr>
              <a:t>Retail &amp; Cashiers </a:t>
            </a:r>
            <a:br>
              <a:rPr lang="en-US" sz="2000" b="0" dirty="0">
                <a:solidFill>
                  <a:schemeClr val="tx2"/>
                </a:solidFill>
                <a:latin typeface="+mj-lt"/>
              </a:rPr>
            </a:br>
            <a:br>
              <a:rPr lang="en-US" sz="2000" dirty="0">
                <a:solidFill>
                  <a:schemeClr val="tx2"/>
                </a:solidFill>
                <a:latin typeface="+mj-lt"/>
              </a:rPr>
            </a:br>
            <a:r>
              <a:rPr lang="en-US" sz="2000" b="0" dirty="0">
                <a:solidFill>
                  <a:schemeClr val="tx2"/>
                </a:solidFill>
                <a:latin typeface="+mj-lt"/>
              </a:rPr>
              <a:t> Data Entry &amp; Clerical Work </a:t>
            </a:r>
            <a:br>
              <a:rPr lang="en-US" sz="2000" b="0" dirty="0">
                <a:solidFill>
                  <a:schemeClr val="tx2"/>
                </a:solidFill>
                <a:latin typeface="+mj-lt"/>
              </a:rPr>
            </a:br>
            <a:br>
              <a:rPr lang="en-US" sz="2000" b="0" dirty="0">
                <a:solidFill>
                  <a:schemeClr val="tx2"/>
                </a:solidFill>
                <a:latin typeface="+mj-lt"/>
              </a:rPr>
            </a:br>
            <a:r>
              <a:rPr lang="en-US" sz="2000" b="0" dirty="0">
                <a:solidFill>
                  <a:schemeClr val="tx2"/>
                </a:solidFill>
                <a:latin typeface="+mj-lt"/>
              </a:rPr>
              <a:t>Telemarketing &amp; Customer Service</a:t>
            </a:r>
            <a:br>
              <a:rPr lang="en-US" sz="2000" b="0" dirty="0">
                <a:solidFill>
                  <a:schemeClr val="tx2"/>
                </a:solidFill>
                <a:latin typeface="+mj-lt"/>
              </a:rPr>
            </a:br>
            <a:br>
              <a:rPr lang="en-US" sz="2000" b="0" dirty="0">
                <a:solidFill>
                  <a:schemeClr val="tx2"/>
                </a:solidFill>
                <a:latin typeface="+mj-lt"/>
              </a:rPr>
            </a:br>
            <a:r>
              <a:rPr lang="en-US" sz="2000" b="0" dirty="0">
                <a:solidFill>
                  <a:schemeClr val="tx2"/>
                </a:solidFill>
                <a:latin typeface="+mj-lt"/>
              </a:rPr>
              <a:t> Transportation (Drivers, Delivery Workers)</a:t>
            </a:r>
            <a:endParaRPr lang="en-US" dirty="0">
              <a:latin typeface="+mj-lt"/>
            </a:endParaRPr>
          </a:p>
        </p:txBody>
      </p:sp>
      <p:pic>
        <p:nvPicPr>
          <p:cNvPr id="5" name="Content Placeholder 4"/>
          <p:cNvPicPr>
            <a:picLocks noGrp="1" noChangeAspect="1"/>
          </p:cNvPicPr>
          <p:nvPr>
            <p:ph sz="quarter" idx="4294967295"/>
          </p:nvPr>
        </p:nvPicPr>
        <p:blipFill>
          <a:blip r:embed="rId1">
            <a:extLst>
              <a:ext uri="{28A0092B-C50C-407E-A947-70E740481C1C}">
                <a14:useLocalDpi xmlns:a14="http://schemas.microsoft.com/office/drawing/2010/main" val="0"/>
              </a:ext>
            </a:extLst>
          </a:blip>
          <a:stretch>
            <a:fillRect/>
          </a:stretch>
        </p:blipFill>
        <p:spPr>
          <a:xfrm>
            <a:off x="5961887" y="3262811"/>
            <a:ext cx="5511266" cy="315018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8959" y="-961761"/>
            <a:ext cx="7393041" cy="6166808"/>
          </a:xfrm>
          <a:effectLst>
            <a:outerShdw dist="50800" dir="5400000" sx="1000" sy="1000" algn="ctr" rotWithShape="0">
              <a:srgbClr val="000000">
                <a:alpha val="0"/>
              </a:srgbClr>
            </a:outerShdw>
          </a:effectLst>
        </p:spPr>
        <p:txBody>
          <a:bodyPr>
            <a:normAutofit/>
          </a:bodyPr>
          <a:lstStyle/>
          <a:p>
            <a:r>
              <a:rPr lang="en-US" sz="3100" b="1" dirty="0"/>
              <a:t>Industry-Wise Impact of AI &amp; Automation</a:t>
            </a:r>
            <a:br>
              <a:rPr lang="en-US" sz="2000" b="1" dirty="0"/>
            </a:br>
            <a:br>
              <a:rPr lang="en-US" sz="1200" b="1" dirty="0"/>
            </a:br>
            <a:r>
              <a:rPr lang="en-US" sz="1800" b="1" dirty="0"/>
              <a:t>Key Industries Affected:</a:t>
            </a:r>
            <a:br>
              <a:rPr lang="en-US" sz="1800" b="1" dirty="0"/>
            </a:br>
            <a:br>
              <a:rPr lang="en-US" sz="1200" dirty="0"/>
            </a:br>
            <a:r>
              <a:rPr lang="en-US" sz="1200" dirty="0"/>
              <a:t>📉 </a:t>
            </a:r>
            <a:r>
              <a:rPr lang="en-US" sz="1600" b="1" dirty="0"/>
              <a:t>Declining Sectors:</a:t>
            </a:r>
            <a:br>
              <a:rPr lang="en-US" sz="1600" b="1" dirty="0"/>
            </a:br>
            <a:br>
              <a:rPr lang="en-US" sz="1700" dirty="0"/>
            </a:br>
            <a:r>
              <a:rPr lang="en-US" sz="1700" b="0" dirty="0"/>
              <a:t>Manufacturing      Retail</a:t>
            </a:r>
            <a:br>
              <a:rPr lang="en-US" sz="1700" b="0" dirty="0"/>
            </a:br>
            <a:br>
              <a:rPr lang="en-US" sz="1700" b="0" dirty="0"/>
            </a:br>
            <a:r>
              <a:rPr lang="en-US" sz="1700" b="0" dirty="0"/>
              <a:t>Transport      Administration </a:t>
            </a:r>
            <a:br>
              <a:rPr lang="en-US" sz="1400" b="0" dirty="0"/>
            </a:br>
            <a:br>
              <a:rPr lang="en-US" sz="1200" dirty="0"/>
            </a:br>
            <a:r>
              <a:rPr lang="en-US" sz="1600" dirty="0"/>
              <a:t>📈 </a:t>
            </a:r>
            <a:r>
              <a:rPr lang="en-US" sz="1600" b="1" dirty="0"/>
              <a:t>Growing Sectors:</a:t>
            </a:r>
            <a:br>
              <a:rPr lang="en-US" sz="1600" b="1" dirty="0"/>
            </a:br>
            <a:br>
              <a:rPr lang="en-US" sz="1200" dirty="0"/>
            </a:br>
            <a:r>
              <a:rPr lang="en-US" sz="1700" b="0" dirty="0"/>
              <a:t>Tech &amp; AI      Healthcare</a:t>
            </a:r>
            <a:br>
              <a:rPr lang="en-US" sz="1700" b="0" dirty="0"/>
            </a:br>
            <a:br>
              <a:rPr lang="en-US" sz="1700" b="0" dirty="0"/>
            </a:br>
            <a:r>
              <a:rPr lang="en-US" sz="1700" b="0" dirty="0"/>
              <a:t>Green Energy      Cybersecurity</a:t>
            </a:r>
            <a:br>
              <a:rPr lang="en-US" sz="1200" dirty="0"/>
            </a:br>
            <a:endParaRPr lang="en-US" sz="1200" dirty="0"/>
          </a:p>
        </p:txBody>
      </p:sp>
      <p:pic>
        <p:nvPicPr>
          <p:cNvPr id="6" name="Picture Placeholder 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30174" r="30174"/>
          <a:stretch>
            <a:fillRect/>
          </a:stretch>
        </p:blipFill>
        <p:spPr>
          <a:xfrm>
            <a:off x="0" y="0"/>
            <a:ext cx="4581525"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1720" y="1187768"/>
            <a:ext cx="6177992" cy="3774376"/>
          </a:xfrm>
        </p:spPr>
        <p:txBody>
          <a:bodyPr anchor="t">
            <a:normAutofit fontScale="90000"/>
          </a:bodyPr>
          <a:lstStyle/>
          <a:p>
            <a:pPr>
              <a:lnSpc>
                <a:spcPct val="90000"/>
              </a:lnSpc>
            </a:pPr>
            <a:r>
              <a:rPr lang="en-US" sz="2800" dirty="0">
                <a:solidFill>
                  <a:schemeClr val="tx2"/>
                </a:solidFill>
              </a:rPr>
              <a:t>Emerging &amp; Resilient Jobs:</a:t>
            </a:r>
            <a:br>
              <a:rPr lang="en-US" sz="1200" dirty="0">
                <a:solidFill>
                  <a:schemeClr val="tx2"/>
                </a:solidFill>
              </a:rPr>
            </a:br>
            <a:br>
              <a:rPr lang="en-US" sz="1200" dirty="0">
                <a:solidFill>
                  <a:schemeClr val="tx2"/>
                </a:solidFill>
              </a:rPr>
            </a:br>
            <a:r>
              <a:rPr lang="en-US" sz="1800" dirty="0">
                <a:solidFill>
                  <a:schemeClr val="tx2"/>
                </a:solidFill>
              </a:rPr>
              <a:t>High-Growth Job Sectors:</a:t>
            </a:r>
            <a:br>
              <a:rPr lang="en-US" sz="1800" dirty="0">
                <a:solidFill>
                  <a:schemeClr val="tx2"/>
                </a:solidFill>
              </a:rPr>
            </a:br>
            <a:br>
              <a:rPr lang="en-US" sz="1500" dirty="0">
                <a:solidFill>
                  <a:schemeClr val="tx2"/>
                </a:solidFill>
              </a:rPr>
            </a:br>
            <a:r>
              <a:rPr lang="en-US" sz="2000" b="0" dirty="0">
                <a:solidFill>
                  <a:schemeClr val="tx2"/>
                </a:solidFill>
              </a:rPr>
              <a:t>AI &amp; Machine Learning Specialists</a:t>
            </a:r>
            <a:br>
              <a:rPr lang="en-US" sz="2000" b="0" dirty="0">
                <a:solidFill>
                  <a:schemeClr val="tx2"/>
                </a:solidFill>
              </a:rPr>
            </a:br>
            <a:br>
              <a:rPr lang="en-US" sz="2000" b="0" dirty="0">
                <a:solidFill>
                  <a:schemeClr val="tx2"/>
                </a:solidFill>
              </a:rPr>
            </a:br>
            <a:r>
              <a:rPr lang="en-US" sz="2000" b="0" dirty="0">
                <a:solidFill>
                  <a:schemeClr val="tx2"/>
                </a:solidFill>
              </a:rPr>
              <a:t>Data Scientists &amp; Analyst</a:t>
            </a:r>
            <a:br>
              <a:rPr lang="en-US" sz="2000" b="0" dirty="0">
                <a:solidFill>
                  <a:schemeClr val="tx2"/>
                </a:solidFill>
              </a:rPr>
            </a:br>
            <a:br>
              <a:rPr lang="en-US" sz="2000" b="0" dirty="0">
                <a:solidFill>
                  <a:schemeClr val="tx2"/>
                </a:solidFill>
              </a:rPr>
            </a:br>
            <a:r>
              <a:rPr lang="en-US" sz="2000" b="0" dirty="0">
                <a:solidFill>
                  <a:schemeClr val="tx2"/>
                </a:solidFill>
              </a:rPr>
              <a:t>Cybersecurity Experts</a:t>
            </a:r>
            <a:br>
              <a:rPr lang="en-US" sz="2000" b="0" dirty="0">
                <a:solidFill>
                  <a:schemeClr val="tx2"/>
                </a:solidFill>
              </a:rPr>
            </a:br>
            <a:br>
              <a:rPr lang="en-US" sz="2000" b="0" dirty="0">
                <a:solidFill>
                  <a:schemeClr val="tx2"/>
                </a:solidFill>
              </a:rPr>
            </a:br>
            <a:r>
              <a:rPr lang="en-US" sz="2000" b="0" dirty="0">
                <a:solidFill>
                  <a:schemeClr val="tx2"/>
                </a:solidFill>
              </a:rPr>
              <a:t>Healthcare Professionals</a:t>
            </a:r>
            <a:br>
              <a:rPr lang="en-US" sz="2000" b="0" dirty="0">
                <a:solidFill>
                  <a:schemeClr val="tx2"/>
                </a:solidFill>
              </a:rPr>
            </a:br>
            <a:br>
              <a:rPr lang="en-US" sz="2000" b="0" dirty="0">
                <a:solidFill>
                  <a:schemeClr val="tx2"/>
                </a:solidFill>
              </a:rPr>
            </a:br>
            <a:r>
              <a:rPr lang="en-US" sz="2000" b="0" dirty="0">
                <a:solidFill>
                  <a:schemeClr val="tx2"/>
                </a:solidFill>
              </a:rPr>
              <a:t>Renewable Energy Technicians</a:t>
            </a:r>
            <a:br>
              <a:rPr lang="en-US" sz="2000" b="0" dirty="0">
                <a:solidFill>
                  <a:schemeClr val="tx2"/>
                </a:solidFill>
              </a:rPr>
            </a:br>
            <a:br>
              <a:rPr lang="en-US" sz="2000" b="0" dirty="0">
                <a:solidFill>
                  <a:schemeClr val="tx2"/>
                </a:solidFill>
              </a:rPr>
            </a:br>
            <a:r>
              <a:rPr lang="en-US" sz="2000" b="0" dirty="0">
                <a:solidFill>
                  <a:schemeClr val="tx2"/>
                </a:solidFill>
              </a:rPr>
              <a:t>Creative Roles (Designers, Writers, Content Creators)</a:t>
            </a:r>
            <a:endParaRPr lang="en-US" sz="2000" b="0" dirty="0">
              <a:solidFill>
                <a:schemeClr val="tx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25184" y="850392"/>
            <a:ext cx="5221224" cy="3056343"/>
          </a:xfrm>
        </p:spPr>
        <p:txBody>
          <a:bodyPr anchor="t">
            <a:normAutofit fontScale="90000"/>
          </a:bodyPr>
          <a:lstStyle/>
          <a:p>
            <a:pPr>
              <a:lnSpc>
                <a:spcPct val="90000"/>
              </a:lnSpc>
            </a:pPr>
            <a:r>
              <a:rPr lang="en-US" sz="3600" dirty="0"/>
              <a:t>Essential Future Skills:</a:t>
            </a:r>
            <a:br>
              <a:rPr lang="en-US" sz="1800" dirty="0"/>
            </a:br>
            <a:r>
              <a:rPr lang="en-US" sz="1800" b="0" dirty="0"/>
              <a:t>To remain employable in the future, both technical and soft skills will be critical.</a:t>
            </a:r>
            <a:br>
              <a:rPr lang="en-US" sz="1800" b="0" dirty="0"/>
            </a:br>
            <a:br>
              <a:rPr lang="en-US" sz="1800" b="0" dirty="0"/>
            </a:br>
            <a:r>
              <a:rPr lang="en-US" sz="1800" b="1" dirty="0"/>
              <a:t>Technical Skills:</a:t>
            </a:r>
            <a:br>
              <a:rPr lang="en-US" sz="1800" b="1" dirty="0"/>
            </a:br>
            <a:br>
              <a:rPr lang="en-US" sz="1800" dirty="0"/>
            </a:br>
            <a:r>
              <a:rPr lang="en-US" sz="1800" b="0" dirty="0"/>
              <a:t>AI &amp; Data Literacy</a:t>
            </a:r>
            <a:br>
              <a:rPr lang="en-US" sz="1800" b="0" dirty="0"/>
            </a:br>
            <a:br>
              <a:rPr lang="en-US" sz="1800" b="0" dirty="0"/>
            </a:br>
            <a:r>
              <a:rPr lang="en-US" sz="1800" b="0" dirty="0"/>
              <a:t>Cloud Computing &amp; Cybersecurity</a:t>
            </a:r>
            <a:br>
              <a:rPr lang="en-US" sz="1800" b="0" dirty="0"/>
            </a:br>
            <a:br>
              <a:rPr lang="en-US" sz="1800" b="0" dirty="0"/>
            </a:br>
            <a:r>
              <a:rPr lang="en-US" sz="1800" b="0" dirty="0"/>
              <a:t>Robotics &amp; Automation</a:t>
            </a:r>
            <a:br>
              <a:rPr lang="en-US" sz="1800" b="0" dirty="0"/>
            </a:br>
            <a:br>
              <a:rPr lang="en-US" sz="1800" b="0" dirty="0"/>
            </a:br>
            <a:r>
              <a:rPr lang="en-US" sz="1800" b="1" dirty="0"/>
              <a:t>Soft Skills:</a:t>
            </a:r>
            <a:br>
              <a:rPr lang="en-US" sz="1800" b="1" dirty="0"/>
            </a:br>
            <a:br>
              <a:rPr lang="en-US" sz="1800" dirty="0"/>
            </a:br>
            <a:r>
              <a:rPr lang="en-US" sz="1800" b="0" dirty="0"/>
              <a:t>Critical Thinking &amp; Problem-Solving</a:t>
            </a:r>
            <a:br>
              <a:rPr lang="en-US" sz="1800" b="0" dirty="0"/>
            </a:br>
            <a:br>
              <a:rPr lang="en-US" sz="1800" b="0" dirty="0"/>
            </a:br>
            <a:r>
              <a:rPr lang="en-US" sz="1800" b="0" dirty="0"/>
              <a:t>Emotional Intelligence &amp; Creativity</a:t>
            </a:r>
            <a:br>
              <a:rPr lang="en-US" sz="1800" b="0" dirty="0"/>
            </a:br>
            <a:br>
              <a:rPr lang="en-US" sz="1800" b="0" dirty="0"/>
            </a:br>
            <a:r>
              <a:rPr lang="en-US" sz="1800" b="0" dirty="0"/>
              <a:t>Adaptability &amp; Lifelong Learning</a:t>
            </a:r>
            <a:br>
              <a:rPr lang="en-US" sz="1800" dirty="0"/>
            </a:br>
            <a:br>
              <a:rPr lang="en-US" sz="1800" dirty="0"/>
            </a:br>
            <a:endParaRPr lang="en-US" sz="1800" b="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98592" y="432816"/>
            <a:ext cx="5864352" cy="4895088"/>
          </a:xfrm>
        </p:spPr>
        <p:txBody>
          <a:bodyPr anchor="b">
            <a:normAutofit/>
          </a:bodyPr>
          <a:lstStyle/>
          <a:p>
            <a:r>
              <a:rPr lang="en-US" sz="2000" dirty="0"/>
              <a:t>AI &amp; Job Creation – The Positive Side:</a:t>
            </a:r>
            <a:br>
              <a:rPr lang="en-US" sz="2000" dirty="0"/>
            </a:br>
            <a:br>
              <a:rPr lang="en-US" sz="2000" dirty="0"/>
            </a:br>
            <a:r>
              <a:rPr lang="en-US" sz="2000" b="0" dirty="0"/>
              <a:t>• AI-driven jobs: AI specialists, automation engineers, AI trainers</a:t>
            </a:r>
            <a:br>
              <a:rPr lang="en-US" sz="2000" b="0" dirty="0"/>
            </a:br>
            <a:br>
              <a:rPr lang="en-US" sz="2000" b="0" dirty="0"/>
            </a:br>
            <a:r>
              <a:rPr lang="en-US" sz="2000" b="0" dirty="0"/>
              <a:t>• Growth in AI-related industries (robotics, cybersecurity, cloud computing)</a:t>
            </a:r>
            <a:br>
              <a:rPr lang="en-US" sz="2000" b="0" dirty="0"/>
            </a:br>
            <a:br>
              <a:rPr lang="en-US" sz="2000" b="0" dirty="0"/>
            </a:br>
            <a:r>
              <a:rPr lang="en-US" sz="2000" b="0" dirty="0"/>
              <a:t>• How AI is helping create new business models</a:t>
            </a:r>
            <a:br>
              <a:rPr lang="en-US" sz="2000" b="0" dirty="0"/>
            </a:br>
            <a:br>
              <a:rPr lang="en-US" sz="2000" b="0" dirty="0"/>
            </a:br>
            <a:r>
              <a:rPr lang="en-US" sz="2000" b="0" dirty="0"/>
              <a:t>• Collaboration between AI and human intelligence</a:t>
            </a:r>
            <a:br>
              <a:rPr lang="en-US" sz="1600" dirty="0"/>
            </a:br>
            <a:endParaRPr lang="en-US" sz="1600" dirty="0"/>
          </a:p>
        </p:txBody>
      </p:sp>
      <p:pic>
        <p:nvPicPr>
          <p:cNvPr id="5" name="Picture 4" descr="A city with people and robots&#10;&#10;AI-generated content may be incorrect."/>
          <p:cNvPicPr>
            <a:picLocks noChangeAspect="1"/>
          </p:cNvPicPr>
          <p:nvPr/>
        </p:nvPicPr>
        <p:blipFill>
          <a:blip r:embed="rId1">
            <a:extLst>
              <a:ext uri="{28A0092B-C50C-407E-A947-70E740481C1C}">
                <a14:useLocalDpi xmlns:a14="http://schemas.microsoft.com/office/drawing/2010/main" val="0"/>
              </a:ext>
            </a:extLst>
          </a:blip>
          <a:srcRect l="29949" r="30324" b="-2"/>
          <a:stretch>
            <a:fillRect/>
          </a:stretch>
        </p:blipFill>
        <p:spPr>
          <a:xfrm>
            <a:off x="-15240" y="-15240"/>
            <a:ext cx="4581525" cy="6602413"/>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6671" y="368808"/>
            <a:ext cx="5876545" cy="3447288"/>
          </a:xfrm>
        </p:spPr>
        <p:txBody>
          <a:bodyPr anchor="t">
            <a:normAutofit fontScale="90000"/>
          </a:bodyPr>
          <a:lstStyle/>
          <a:p>
            <a:pPr>
              <a:lnSpc>
                <a:spcPct val="90000"/>
              </a:lnSpc>
            </a:pPr>
            <a:r>
              <a:rPr lang="en-US" sz="3600" dirty="0"/>
              <a:t>The Role of AI &amp; Human Collaboration:</a:t>
            </a:r>
            <a:br>
              <a:rPr lang="en-US" sz="1700" dirty="0"/>
            </a:br>
            <a:r>
              <a:rPr lang="en-US" sz="2000" b="0" dirty="0"/>
              <a:t>AI Will Not Replace But Enhance Human Work!</a:t>
            </a:r>
            <a:br>
              <a:rPr lang="en-US" sz="2000" b="0" dirty="0"/>
            </a:br>
            <a:br>
              <a:rPr lang="en-US" sz="2000" dirty="0"/>
            </a:br>
            <a:r>
              <a:rPr lang="en-US" sz="2000" b="1" dirty="0"/>
              <a:t>AI excels at:</a:t>
            </a:r>
            <a:br>
              <a:rPr lang="en-US" sz="2000" b="1" dirty="0"/>
            </a:br>
            <a:br>
              <a:rPr lang="en-US" sz="2000" dirty="0"/>
            </a:br>
            <a:r>
              <a:rPr lang="en-US" sz="2000" b="0" dirty="0"/>
              <a:t>Automating repetitive tasks</a:t>
            </a:r>
            <a:br>
              <a:rPr lang="en-US" sz="2000" b="0" dirty="0"/>
            </a:br>
            <a:br>
              <a:rPr lang="en-US" sz="2000" b="0" dirty="0"/>
            </a:br>
            <a:r>
              <a:rPr lang="en-US" sz="2000" b="0" dirty="0"/>
              <a:t>Processing large datasets</a:t>
            </a:r>
            <a:br>
              <a:rPr lang="en-US" sz="2000" b="0" dirty="0"/>
            </a:br>
            <a:br>
              <a:rPr lang="en-US" sz="2000" b="0" dirty="0"/>
            </a:br>
            <a:r>
              <a:rPr lang="en-US" sz="2000" b="0" dirty="0"/>
              <a:t>Improving efficiency</a:t>
            </a:r>
            <a:br>
              <a:rPr lang="en-US" sz="2000" b="0" dirty="0"/>
            </a:br>
            <a:br>
              <a:rPr lang="en-US" sz="2000" dirty="0"/>
            </a:br>
            <a:r>
              <a:rPr lang="en-US" sz="2000" b="1" dirty="0"/>
              <a:t>Humans excel at:</a:t>
            </a:r>
            <a:br>
              <a:rPr lang="en-US" sz="2000" b="1" dirty="0"/>
            </a:br>
            <a:br>
              <a:rPr lang="en-US" sz="2000" dirty="0"/>
            </a:br>
            <a:r>
              <a:rPr lang="en-US" sz="2000" b="0" dirty="0"/>
              <a:t>Creativity &amp; innovation</a:t>
            </a:r>
            <a:br>
              <a:rPr lang="en-US" sz="2000" b="0" dirty="0"/>
            </a:br>
            <a:br>
              <a:rPr lang="en-US" sz="2000" b="0" dirty="0"/>
            </a:br>
            <a:r>
              <a:rPr lang="en-US" sz="2000" b="0" dirty="0"/>
              <a:t>Emotional intelligence</a:t>
            </a:r>
            <a:br>
              <a:rPr lang="en-US" sz="2000" b="0" dirty="0"/>
            </a:br>
            <a:br>
              <a:rPr lang="en-US" sz="2000" b="0" dirty="0"/>
            </a:br>
            <a:r>
              <a:rPr lang="en-US" sz="2000" b="0" dirty="0"/>
              <a:t>Ethical decision-making</a:t>
            </a:r>
            <a:br>
              <a:rPr lang="en-US" sz="2000" b="0" dirty="0"/>
            </a:br>
            <a:br>
              <a:rPr lang="en-US" sz="2000" b="0" dirty="0"/>
            </a:br>
            <a:r>
              <a:rPr lang="en-US" sz="2000" b="0" dirty="0"/>
              <a:t>Future of Work = AI + Human Collaboration</a:t>
            </a:r>
            <a:br>
              <a:rPr lang="en-US" sz="2000" b="0" dirty="0"/>
            </a:br>
            <a:br>
              <a:rPr lang="en-US" sz="2000" dirty="0"/>
            </a:br>
            <a:br>
              <a:rPr lang="en-US" sz="1700" b="0" dirty="0"/>
            </a:br>
            <a:endParaRPr lang="en-US" sz="1700" b="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08" y="3364293"/>
            <a:ext cx="6172200" cy="1249680"/>
          </a:xfrm>
        </p:spPr>
        <p:txBody>
          <a:bodyPr>
            <a:normAutofit fontScale="90000"/>
          </a:bodyPr>
          <a:lstStyle/>
          <a:p>
            <a:r>
              <a:rPr lang="en-US" sz="3200" dirty="0"/>
              <a:t>The Future Workplace – What Will It Look Like?</a:t>
            </a:r>
            <a:br>
              <a:rPr lang="en-US" sz="3200" dirty="0"/>
            </a:br>
            <a:br>
              <a:rPr lang="en-US" sz="2000" dirty="0"/>
            </a:br>
            <a:r>
              <a:rPr lang="en-US" sz="2000" b="0" dirty="0"/>
              <a:t>Office Work: Hybrid work models (remote + in-person)</a:t>
            </a:r>
            <a:br>
              <a:rPr lang="en-US" sz="2000" b="0" dirty="0"/>
            </a:br>
            <a:br>
              <a:rPr lang="en-US" sz="2000" b="0" dirty="0"/>
            </a:br>
            <a:r>
              <a:rPr lang="en-US" sz="2000" b="0" dirty="0"/>
              <a:t>Automation</a:t>
            </a:r>
            <a:br>
              <a:rPr lang="en-US" sz="2000" b="0" dirty="0"/>
            </a:br>
            <a:br>
              <a:rPr lang="en-US" sz="2000" b="0" dirty="0"/>
            </a:br>
            <a:r>
              <a:rPr lang="en-US" sz="2000" b="0" dirty="0"/>
              <a:t>Gig Economy Growth</a:t>
            </a:r>
            <a:br>
              <a:rPr lang="en-US" sz="2000" b="0" dirty="0"/>
            </a:br>
            <a:br>
              <a:rPr lang="en-US" sz="2000" b="0" dirty="0"/>
            </a:br>
            <a:r>
              <a:rPr lang="en-US" sz="2000" b="0" dirty="0"/>
              <a:t>Augmented Reality (AR) &amp; Virtual Reality (VR)</a:t>
            </a:r>
            <a:br>
              <a:rPr lang="en-US" sz="2000" b="0" dirty="0"/>
            </a:br>
            <a:br>
              <a:rPr lang="en-US" sz="2000" b="0" dirty="0"/>
            </a:br>
            <a:br>
              <a:rPr lang="en-US" sz="2000" b="0" dirty="0"/>
            </a:br>
            <a:br>
              <a:rPr lang="en-US" sz="1600" b="0" dirty="0"/>
            </a:br>
            <a:endParaRPr lang="en-US" sz="1600" b="0" dirty="0"/>
          </a:p>
        </p:txBody>
      </p:sp>
      <p:pic>
        <p:nvPicPr>
          <p:cNvPr id="6" name="Picture Placeholder 5" descr="A group of people in a room with computers and robots&#10;&#10;AI-generated content may be incorrect."/>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447" b="28447"/>
          <a:stretch>
            <a:fillRect/>
          </a:stretch>
        </p:blipFill>
        <p:spPr>
          <a:xfrm>
            <a:off x="1996758" y="3989133"/>
            <a:ext cx="10028237" cy="24701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modernist design</Template>
  <TotalTime>0</TotalTime>
  <Words>4271</Words>
  <Application>WPS Presentation</Application>
  <PresentationFormat>Widescreen</PresentationFormat>
  <Paragraphs>49</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ADLaM Display</vt:lpstr>
      <vt:lpstr>Wide Latin</vt:lpstr>
      <vt:lpstr>Posterama</vt:lpstr>
      <vt:lpstr>Yu Gothic UI</vt:lpstr>
      <vt:lpstr>Microsoft YaHei</vt:lpstr>
      <vt:lpstr>Arial Unicode MS</vt:lpstr>
      <vt:lpstr>Avenir Next LT Pro Light</vt:lpstr>
      <vt:lpstr>Segoe Print</vt:lpstr>
      <vt:lpstr>Calibri</vt:lpstr>
      <vt:lpstr>Custom</vt:lpstr>
      <vt:lpstr>Future of Work: At-Risk Jobs &amp; Essential Skills  Adapting to Automation &amp; AI  Team Members: Rayyan Dossani Akbar Younsi, Saad Khan, Ali Hasnain, Umer Karim, Abdul Wahab </vt:lpstr>
      <vt:lpstr>Introduction:  Technology is evolving at a rapid pace, and it is reshaping the job market. Some jobs are being replaced by automation and AI, while new opportunities are emerging. This presentation explores which jobs are at risk and the skills that will be crucial for the future workforce.  Key Questions:  Which jobs are at risk due to automation?  What skills will be in high demand in the future? </vt:lpstr>
      <vt:lpstr>Jobs at Risk (Automation &amp; AI Impact):</vt:lpstr>
      <vt:lpstr>Industry-Wise Impact of AI &amp; Automation  Key Industries Affected:  📉 Declining Sectors:  Manufacturing      Retail  Transport      Administration   📈 Growing Sectors:  Tech &amp; AI      Healthcare  Green Energy      Cybersecurity </vt:lpstr>
      <vt:lpstr>Emerging &amp; Resilient Jobs:  High-Growth Job Sectors:  AI &amp; Machine Learning Specialists  Data Scientists &amp; Analyst  Cybersecurity Experts  Healthcare Professionals  Renewable Energy Technicians  Creative Roles (Designers, Writers, Content Creators)</vt:lpstr>
      <vt:lpstr>Essential Future Skills: To remain employable in the future, both technical and soft skills will be critical.  Technical Skills:  AI &amp; Data Literacy  Cloud Computing &amp; Cybersecurity  Robotics &amp; Automation  Soft Skills:  Critical Thinking &amp; Problem-Solving  Emotional Intelligence &amp; Creativity  Adaptability &amp; Lifelong Learning  </vt:lpstr>
      <vt:lpstr>AI &amp; Job Creation – The Positive Side:  • AI-driven jobs: AI specialists, automation engineers, AI trainers  • Growth in AI-related industries (robotics, cybersecurity, cloud computing)  • How AI is helping create new business models  • Collaboration between AI and human intelligence </vt:lpstr>
      <vt:lpstr>The Role of AI &amp; Human Collaboration: AI Will Not Replace But Enhance Human Work!  AI excels at:  Automating repetitive tasks  Processing large datasets  Improving efficiency  Humans excel at:  Creativity &amp; innovation  Emotional intelligence  Ethical decision-making  Future of Work = AI + Human Collaboration   </vt:lpstr>
      <vt:lpstr>The Future Workplace – What Will It Look Like?  Office Work: Hybrid work models (remote + in-person)  Automation  Gig Economy Growth  Augmented Reality (AR) &amp; Virtual Reality (VR)    </vt:lpstr>
      <vt:lpstr>Case Studies &amp; Real-World Examples:  • Tesla: AI-driven manufacturing and self-driving technology  • Amazon: Warehouse automation and smart logistics  • Google: AI in search, healthcare, and workplace productivity  • Success stories of professionals who adapted to AI-driven changes </vt:lpstr>
      <vt:lpstr>Future of Work: Expert Opinions &amp; Trends:</vt:lpstr>
      <vt:lpstr>PowerPoint 演示文稿</vt:lpstr>
      <vt:lpstr>Impact of AI on Freelancing &amp; the Gig Economy:  • AI-powered platforms for freelancers  • How automation affects independent workers  • Future skills required for successful freelancing  • New gig opportunities in AI-powered fields </vt:lpstr>
      <vt:lpstr>Ethical &amp; Social Implications of AI in Work:  • Job displacement &amp; economic inequality  • AI bias and ethical concerns  • Workplace surveillance and privacy issues  • Government regulations and AI policies </vt:lpstr>
      <vt:lpstr>Reskilling &amp; Upskilling Resources:  • Top online platforms: Coursera, Udemy, edX, LinkedIn Learning  • Government &amp; corporate training programs  • AI-focused certifications &amp; bootcamps  • Importance of continuous learning &amp; adaptability </vt:lpstr>
      <vt:lpstr>Conclusion &amp; Call to Action: Key Takeaways:  Some jobs will decline, but new opportunities will arise.  AI will complement human skills, not completely replace them.  Lifelong learning and adaptability are crucial for career success.  Invest in upskilling and embrace new technologies.  Question for the Audience:  “What steps will you take today to secure your future career?”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 811</dc:creator>
  <cp:lastModifiedBy>Umar</cp:lastModifiedBy>
  <cp:revision>4</cp:revision>
  <dcterms:created xsi:type="dcterms:W3CDTF">2025-03-01T20:26:00Z</dcterms:created>
  <dcterms:modified xsi:type="dcterms:W3CDTF">2025-03-07T06:33:30Z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5DF2FBB4C5184E9489C2A1C533CE4BB6_13</vt:lpwstr>
  </property>
  <property fmtid="{D5CDD505-2E9C-101B-9397-08002B2CF9AE}" pid="3" name="KSOProductBuildVer">
    <vt:lpwstr>1033-12.2.0.19805</vt:lpwstr>
  </property>
</Properties>
</file>